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6"/>
    <p:sldId id="257" r:id="rId17"/>
    <p:sldId id="258" r:id="rId18"/>
    <p:sldId id="259" r:id="rId19"/>
    <p:sldId id="260" r:id="rId20"/>
    <p:sldId id="261" r:id="rId21"/>
    <p:sldId id="262" r:id="rId22"/>
    <p:sldId id="263" r:id="rId23"/>
    <p:sldId id="264" r:id="rId24"/>
    <p:sldId id="265" r:id="rId25"/>
    <p:sldId id="266" r:id="rId26"/>
    <p:sldId id="267" r:id="rId27"/>
    <p:sldId id="268" r:id="rId28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Telegraf" charset="1" panose="00000500000000000000"/>
      <p:regular r:id="rId10"/>
    </p:embeddedFont>
    <p:embeddedFont>
      <p:font typeface="Telegraf Bold" charset="1" panose="00000800000000000000"/>
      <p:regular r:id="rId11"/>
    </p:embeddedFont>
    <p:embeddedFont>
      <p:font typeface="Telegraf Extra-Light" charset="1" panose="00000300000000000000"/>
      <p:regular r:id="rId12"/>
    </p:embeddedFont>
    <p:embeddedFont>
      <p:font typeface="Telegraf Medium" charset="1" panose="00000600000000000000"/>
      <p:regular r:id="rId13"/>
    </p:embeddedFont>
    <p:embeddedFont>
      <p:font typeface="Telegraf Ultra-Bold" charset="1" panose="00000900000000000000"/>
      <p:regular r:id="rId14"/>
    </p:embeddedFont>
    <p:embeddedFont>
      <p:font typeface="Telegraf Heavy" charset="1" panose="00000A00000000000000"/>
      <p:regular r:id="rId1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slides/slide1.xml" Type="http://schemas.openxmlformats.org/officeDocument/2006/relationships/slide"/><Relationship Id="rId17" Target="slides/slide2.xml" Type="http://schemas.openxmlformats.org/officeDocument/2006/relationships/slide"/><Relationship Id="rId18" Target="slides/slide3.xml" Type="http://schemas.openxmlformats.org/officeDocument/2006/relationships/slide"/><Relationship Id="rId19" Target="slides/slide4.xml" Type="http://schemas.openxmlformats.org/officeDocument/2006/relationships/slide"/><Relationship Id="rId2" Target="presProps.xml" Type="http://schemas.openxmlformats.org/officeDocument/2006/relationships/presProps"/><Relationship Id="rId20" Target="slides/slide5.xml" Type="http://schemas.openxmlformats.org/officeDocument/2006/relationships/slide"/><Relationship Id="rId21" Target="slides/slide6.xml" Type="http://schemas.openxmlformats.org/officeDocument/2006/relationships/slide"/><Relationship Id="rId22" Target="slides/slide7.xml" Type="http://schemas.openxmlformats.org/officeDocument/2006/relationships/slide"/><Relationship Id="rId23" Target="slides/slide8.xml" Type="http://schemas.openxmlformats.org/officeDocument/2006/relationships/slide"/><Relationship Id="rId24" Target="slides/slide9.xml" Type="http://schemas.openxmlformats.org/officeDocument/2006/relationships/slide"/><Relationship Id="rId25" Target="slides/slide10.xml" Type="http://schemas.openxmlformats.org/officeDocument/2006/relationships/slide"/><Relationship Id="rId26" Target="slides/slide11.xml" Type="http://schemas.openxmlformats.org/officeDocument/2006/relationships/slide"/><Relationship Id="rId27" Target="slides/slide12.xml" Type="http://schemas.openxmlformats.org/officeDocument/2006/relationships/slide"/><Relationship Id="rId28" Target="slides/slide13.xml" Type="http://schemas.openxmlformats.org/officeDocument/2006/relationships/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5.pn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16.png" Type="http://schemas.openxmlformats.org/officeDocument/2006/relationships/image"/><Relationship Id="rId4" Target="../media/image17.sv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0101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733496" y="2531964"/>
            <a:ext cx="10653175" cy="10120517"/>
          </a:xfrm>
          <a:custGeom>
            <a:avLst/>
            <a:gdLst/>
            <a:ahLst/>
            <a:cxnLst/>
            <a:rect r="r" b="b" t="t" l="l"/>
            <a:pathLst>
              <a:path h="10120517" w="10653175">
                <a:moveTo>
                  <a:pt x="0" y="0"/>
                </a:moveTo>
                <a:lnTo>
                  <a:pt x="10653175" y="0"/>
                </a:lnTo>
                <a:lnTo>
                  <a:pt x="10653175" y="10120516"/>
                </a:lnTo>
                <a:lnTo>
                  <a:pt x="0" y="101205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4751543">
            <a:off x="-890001" y="7024816"/>
            <a:ext cx="3980993" cy="5325744"/>
          </a:xfrm>
          <a:custGeom>
            <a:avLst/>
            <a:gdLst/>
            <a:ahLst/>
            <a:cxnLst/>
            <a:rect r="r" b="b" t="t" l="l"/>
            <a:pathLst>
              <a:path h="5325744" w="3980993">
                <a:moveTo>
                  <a:pt x="0" y="0"/>
                </a:moveTo>
                <a:lnTo>
                  <a:pt x="3980994" y="0"/>
                </a:lnTo>
                <a:lnTo>
                  <a:pt x="3980994" y="5325744"/>
                </a:lnTo>
                <a:lnTo>
                  <a:pt x="0" y="532574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7971433">
            <a:off x="-3165833" y="-2714967"/>
            <a:ext cx="6331667" cy="5983425"/>
          </a:xfrm>
          <a:custGeom>
            <a:avLst/>
            <a:gdLst/>
            <a:ahLst/>
            <a:cxnLst/>
            <a:rect r="r" b="b" t="t" l="l"/>
            <a:pathLst>
              <a:path h="5983425" w="6331667">
                <a:moveTo>
                  <a:pt x="0" y="0"/>
                </a:moveTo>
                <a:lnTo>
                  <a:pt x="6331666" y="0"/>
                </a:lnTo>
                <a:lnTo>
                  <a:pt x="6331666" y="5983425"/>
                </a:lnTo>
                <a:lnTo>
                  <a:pt x="0" y="598342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2047867" y="2731364"/>
            <a:ext cx="14192266" cy="4824271"/>
            <a:chOff x="0" y="0"/>
            <a:chExt cx="18923021" cy="6432362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85725"/>
              <a:ext cx="18923021" cy="35335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9999"/>
                </a:lnSpc>
              </a:pPr>
              <a:r>
                <a:rPr lang="en-US" sz="9999">
                  <a:solidFill>
                    <a:srgbClr val="FFFFFF"/>
                  </a:solidFill>
                  <a:latin typeface="Telegraf Bold"/>
                </a:rPr>
                <a:t>AVALIAÇÃO N3</a:t>
              </a:r>
            </a:p>
            <a:p>
              <a:pPr>
                <a:lnSpc>
                  <a:spcPts val="9500"/>
                </a:lnSpc>
              </a:pPr>
              <a:r>
                <a:rPr lang="en-US" sz="9500">
                  <a:solidFill>
                    <a:srgbClr val="FFFFFF"/>
                  </a:solidFill>
                  <a:latin typeface="Telegraf Bold"/>
                </a:rPr>
                <a:t>ESTRUTURA DE DADOS</a:t>
              </a:r>
            </a:p>
          </p:txBody>
        </p:sp>
        <p:grpSp>
          <p:nvGrpSpPr>
            <p:cNvPr name="Group 7" id="7"/>
            <p:cNvGrpSpPr/>
            <p:nvPr/>
          </p:nvGrpSpPr>
          <p:grpSpPr>
            <a:xfrm rot="0">
              <a:off x="0" y="4479075"/>
              <a:ext cx="2722012" cy="216749"/>
              <a:chOff x="0" y="0"/>
              <a:chExt cx="1913890" cy="15240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1913890" cy="152400"/>
              </a:xfrm>
              <a:custGeom>
                <a:avLst/>
                <a:gdLst/>
                <a:ahLst/>
                <a:cxnLst/>
                <a:rect r="r" b="b" t="t" l="l"/>
                <a:pathLst>
                  <a:path h="152400" w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52400"/>
                    </a:lnTo>
                    <a:lnTo>
                      <a:pt x="0" y="1524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  <p:sp>
          <p:nvSpPr>
            <p:cNvPr name="TextBox 9" id="9"/>
            <p:cNvSpPr txBox="true"/>
            <p:nvPr/>
          </p:nvSpPr>
          <p:spPr>
            <a:xfrm rot="0">
              <a:off x="0" y="5611095"/>
              <a:ext cx="18923021" cy="8212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900"/>
                </a:lnSpc>
              </a:pPr>
              <a:r>
                <a:rPr lang="en-US" sz="3500">
                  <a:solidFill>
                    <a:srgbClr val="FFFFFF"/>
                  </a:solidFill>
                  <a:latin typeface="Telegraf"/>
                </a:rPr>
                <a:t>Pesquisa e recursividade em árvore binária</a:t>
              </a: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6060083" y="8021052"/>
            <a:ext cx="1666636" cy="1666636"/>
          </a:xfrm>
          <a:custGeom>
            <a:avLst/>
            <a:gdLst/>
            <a:ahLst/>
            <a:cxnLst/>
            <a:rect r="r" b="b" t="t" l="l"/>
            <a:pathLst>
              <a:path h="1666636" w="1666636">
                <a:moveTo>
                  <a:pt x="0" y="0"/>
                </a:moveTo>
                <a:lnTo>
                  <a:pt x="1666637" y="0"/>
                </a:lnTo>
                <a:lnTo>
                  <a:pt x="1666637" y="1666636"/>
                </a:lnTo>
                <a:lnTo>
                  <a:pt x="0" y="166663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2971951" y="650595"/>
            <a:ext cx="12344097" cy="6514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FFFFFF"/>
                </a:solidFill>
                <a:latin typeface="Telegraf"/>
              </a:rPr>
              <a:t>Filipe Bezerra e Pedro Zamboni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0101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384726" y="4150515"/>
            <a:ext cx="9518548" cy="5039231"/>
          </a:xfrm>
          <a:custGeom>
            <a:avLst/>
            <a:gdLst/>
            <a:ahLst/>
            <a:cxnLst/>
            <a:rect r="r" b="b" t="t" l="l"/>
            <a:pathLst>
              <a:path h="5039231" w="9518548">
                <a:moveTo>
                  <a:pt x="0" y="0"/>
                </a:moveTo>
                <a:lnTo>
                  <a:pt x="9518548" y="0"/>
                </a:lnTo>
                <a:lnTo>
                  <a:pt x="9518548" y="5039231"/>
                </a:lnTo>
                <a:lnTo>
                  <a:pt x="0" y="503923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971951" y="2651354"/>
            <a:ext cx="12344097" cy="6514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FFFFFF"/>
                </a:solidFill>
                <a:latin typeface="Telegraf"/>
              </a:rPr>
              <a:t>Solicitação da localização do nó subordinado ao nó 8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864930"/>
            <a:ext cx="16230600" cy="10400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7200">
                <a:solidFill>
                  <a:srgbClr val="FFFFFF"/>
                </a:solidFill>
                <a:latin typeface="Telegraf Heavy"/>
              </a:rPr>
              <a:t>CRIAÇÃO DA ÁRVORE BINÁRIA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0101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384726" y="4150515"/>
            <a:ext cx="9518548" cy="5039231"/>
          </a:xfrm>
          <a:custGeom>
            <a:avLst/>
            <a:gdLst/>
            <a:ahLst/>
            <a:cxnLst/>
            <a:rect r="r" b="b" t="t" l="l"/>
            <a:pathLst>
              <a:path h="5039231" w="9518548">
                <a:moveTo>
                  <a:pt x="0" y="0"/>
                </a:moveTo>
                <a:lnTo>
                  <a:pt x="9518548" y="0"/>
                </a:lnTo>
                <a:lnTo>
                  <a:pt x="9518548" y="5039231"/>
                </a:lnTo>
                <a:lnTo>
                  <a:pt x="0" y="503923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971951" y="2651354"/>
            <a:ext cx="12344097" cy="6514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FFFFFF"/>
                </a:solidFill>
                <a:latin typeface="Telegraf"/>
              </a:rPr>
              <a:t>Solicitação da localização do nó subordinado ao nó 8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864930"/>
            <a:ext cx="16230600" cy="10400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7200">
                <a:solidFill>
                  <a:srgbClr val="FFFFFF"/>
                </a:solidFill>
                <a:latin typeface="Telegraf Heavy"/>
              </a:rPr>
              <a:t>CRIAÇÃO DA ÁRVORE BINÁRIA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0101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898942" y="4150515"/>
            <a:ext cx="9518548" cy="5039231"/>
          </a:xfrm>
          <a:custGeom>
            <a:avLst/>
            <a:gdLst/>
            <a:ahLst/>
            <a:cxnLst/>
            <a:rect r="r" b="b" t="t" l="l"/>
            <a:pathLst>
              <a:path h="5039231" w="9518548">
                <a:moveTo>
                  <a:pt x="0" y="0"/>
                </a:moveTo>
                <a:lnTo>
                  <a:pt x="9518549" y="0"/>
                </a:lnTo>
                <a:lnTo>
                  <a:pt x="9518549" y="5039231"/>
                </a:lnTo>
                <a:lnTo>
                  <a:pt x="0" y="503923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4150515"/>
            <a:ext cx="9518548" cy="5039231"/>
          </a:xfrm>
          <a:custGeom>
            <a:avLst/>
            <a:gdLst/>
            <a:ahLst/>
            <a:cxnLst/>
            <a:rect r="r" b="b" t="t" l="l"/>
            <a:pathLst>
              <a:path h="5039231" w="9518548">
                <a:moveTo>
                  <a:pt x="0" y="0"/>
                </a:moveTo>
                <a:lnTo>
                  <a:pt x="9518548" y="0"/>
                </a:lnTo>
                <a:lnTo>
                  <a:pt x="9518548" y="5039231"/>
                </a:lnTo>
                <a:lnTo>
                  <a:pt x="0" y="503923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971951" y="2651354"/>
            <a:ext cx="12344097" cy="6514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FFFFFF"/>
                </a:solidFill>
                <a:latin typeface="Telegraf"/>
              </a:rPr>
              <a:t>Impressão dos nós da árvore binária em ordem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864930"/>
            <a:ext cx="16230600" cy="10400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7200">
                <a:solidFill>
                  <a:srgbClr val="FFFFFF"/>
                </a:solidFill>
                <a:latin typeface="Telegraf Heavy"/>
              </a:rPr>
              <a:t>RESULTADO OBTIDO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0101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9256969">
            <a:off x="-2335202" y="5147207"/>
            <a:ext cx="7701213" cy="7316152"/>
          </a:xfrm>
          <a:custGeom>
            <a:avLst/>
            <a:gdLst/>
            <a:ahLst/>
            <a:cxnLst/>
            <a:rect r="r" b="b" t="t" l="l"/>
            <a:pathLst>
              <a:path h="7316152" w="7701213">
                <a:moveTo>
                  <a:pt x="7701213" y="7316152"/>
                </a:moveTo>
                <a:lnTo>
                  <a:pt x="0" y="7316152"/>
                </a:lnTo>
                <a:lnTo>
                  <a:pt x="0" y="0"/>
                </a:lnTo>
                <a:lnTo>
                  <a:pt x="7701213" y="0"/>
                </a:lnTo>
                <a:lnTo>
                  <a:pt x="7701213" y="7316152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7706346" y="1276025"/>
            <a:ext cx="7593807" cy="1935788"/>
            <a:chOff x="0" y="0"/>
            <a:chExt cx="10125076" cy="2581051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-38100"/>
              <a:ext cx="10125076" cy="60146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799">
                  <a:solidFill>
                    <a:srgbClr val="FFFFFF"/>
                  </a:solidFill>
                  <a:latin typeface="Telegraf Heavy"/>
                </a:rPr>
                <a:t>ORDEM CRESCENTE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702906"/>
              <a:ext cx="10125076" cy="18781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2799"/>
                </a:lnSpc>
              </a:pPr>
              <a:r>
                <a:rPr lang="en-US" sz="1999">
                  <a:solidFill>
                    <a:srgbClr val="FFFFFF"/>
                  </a:solidFill>
                  <a:latin typeface="Telegraf"/>
                </a:rPr>
                <a:t>A busca em ordem visita os nós em ordem crescente de valores. Isso é útil em cenários onde os dados na árvore precisam ser processados em uma ordem específica, como em algoritmos de ordenação.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7706346" y="4608789"/>
            <a:ext cx="7593807" cy="1231087"/>
            <a:chOff x="0" y="0"/>
            <a:chExt cx="10125076" cy="1641449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-38100"/>
              <a:ext cx="10125076" cy="60146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359"/>
                </a:lnSpc>
              </a:pPr>
              <a:r>
                <a:rPr lang="en-US" sz="2799">
                  <a:solidFill>
                    <a:srgbClr val="FFFFFF"/>
                  </a:solidFill>
                  <a:latin typeface="Telegraf Heavy"/>
                </a:rPr>
                <a:t>DADOS ORDENADOS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702906"/>
              <a:ext cx="10125076" cy="93854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2799"/>
                </a:lnSpc>
              </a:pPr>
              <a:r>
                <a:rPr lang="en-US" sz="1999">
                  <a:solidFill>
                    <a:srgbClr val="FFFFFF"/>
                  </a:solidFill>
                  <a:latin typeface="Telegraf"/>
                </a:rPr>
                <a:t>Permite a fácil manipulação de dados ordenados, como encontrar o próximo elemento em uma sequência ordenada.</a:t>
              </a: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7706346" y="7259709"/>
            <a:ext cx="7593807" cy="21996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880"/>
              </a:lnSpc>
            </a:pPr>
            <a:r>
              <a:rPr lang="en-US" sz="2400">
                <a:solidFill>
                  <a:srgbClr val="FFFFFF"/>
                </a:solidFill>
                <a:latin typeface="Telegraf Heavy"/>
              </a:rPr>
              <a:t>EM RESUMO, A BUSCA EM ORDEM É UMA TÉCNICA FUNDAMENTAL EM ALGORITMOS QUE ENVOLVEM A MANIPULAÇÃO E PROCESSAMENTO DE DADOS EM ÁRVORES BINÁRIAS, ESPECIALMENTE QUANDO A ORDEM DOS ELEMENTOS É IMPORTANTE.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9963590" y="6455164"/>
            <a:ext cx="2041509" cy="162562"/>
            <a:chOff x="0" y="0"/>
            <a:chExt cx="1913890" cy="1524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913890" cy="152400"/>
            </a:xfrm>
            <a:custGeom>
              <a:avLst/>
              <a:gdLst/>
              <a:ahLst/>
              <a:cxnLst/>
              <a:rect r="r" b="b" t="t" l="l"/>
              <a:pathLst>
                <a:path h="15240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9963590" y="3830938"/>
            <a:ext cx="2041509" cy="162562"/>
            <a:chOff x="0" y="0"/>
            <a:chExt cx="1913890" cy="1524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913890" cy="152400"/>
            </a:xfrm>
            <a:custGeom>
              <a:avLst/>
              <a:gdLst/>
              <a:ahLst/>
              <a:cxnLst/>
              <a:rect r="r" b="b" t="t" l="l"/>
              <a:pathLst>
                <a:path h="15240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52400"/>
                  </a:lnTo>
                  <a:lnTo>
                    <a:pt x="0" y="15240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028700" y="1028700"/>
            <a:ext cx="6677646" cy="2369431"/>
            <a:chOff x="0" y="0"/>
            <a:chExt cx="8903528" cy="3159241"/>
          </a:xfrm>
        </p:grpSpPr>
        <p:sp>
          <p:nvSpPr>
            <p:cNvPr name="TextBox 15" id="15"/>
            <p:cNvSpPr txBox="true"/>
            <p:nvPr/>
          </p:nvSpPr>
          <p:spPr>
            <a:xfrm rot="0">
              <a:off x="0" y="57150"/>
              <a:ext cx="8903528" cy="243630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6693"/>
                </a:lnSpc>
              </a:pPr>
              <a:r>
                <a:rPr lang="en-US" sz="6693">
                  <a:solidFill>
                    <a:srgbClr val="FFFFFF"/>
                  </a:solidFill>
                  <a:latin typeface="Telegraf Heavy"/>
                </a:rPr>
                <a:t>O QUE SE CONCLUI?</a:t>
              </a:r>
            </a:p>
          </p:txBody>
        </p:sp>
        <p:grpSp>
          <p:nvGrpSpPr>
            <p:cNvPr name="Group 16" id="16"/>
            <p:cNvGrpSpPr/>
            <p:nvPr/>
          </p:nvGrpSpPr>
          <p:grpSpPr>
            <a:xfrm rot="0">
              <a:off x="0" y="2893692"/>
              <a:ext cx="3334859" cy="265549"/>
              <a:chOff x="0" y="0"/>
              <a:chExt cx="1913890" cy="152400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1913890" cy="152400"/>
              </a:xfrm>
              <a:custGeom>
                <a:avLst/>
                <a:gdLst/>
                <a:ahLst/>
                <a:cxnLst/>
                <a:rect r="r" b="b" t="t" l="l"/>
                <a:pathLst>
                  <a:path h="152400" w="1913890">
                    <a:moveTo>
                      <a:pt x="0" y="0"/>
                    </a:moveTo>
                    <a:lnTo>
                      <a:pt x="1913890" y="0"/>
                    </a:lnTo>
                    <a:lnTo>
                      <a:pt x="1913890" y="152400"/>
                    </a:lnTo>
                    <a:lnTo>
                      <a:pt x="0" y="15240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</p:grpSp>
      <p:sp>
        <p:nvSpPr>
          <p:cNvPr name="Freeform 18" id="18"/>
          <p:cNvSpPr/>
          <p:nvPr/>
        </p:nvSpPr>
        <p:spPr>
          <a:xfrm flipH="false" flipV="false" rot="6842855">
            <a:off x="15777676" y="-1653161"/>
            <a:ext cx="4030546" cy="4151311"/>
          </a:xfrm>
          <a:custGeom>
            <a:avLst/>
            <a:gdLst/>
            <a:ahLst/>
            <a:cxnLst/>
            <a:rect r="r" b="b" t="t" l="l"/>
            <a:pathLst>
              <a:path h="4151311" w="4030546">
                <a:moveTo>
                  <a:pt x="0" y="0"/>
                </a:moveTo>
                <a:lnTo>
                  <a:pt x="4030546" y="0"/>
                </a:lnTo>
                <a:lnTo>
                  <a:pt x="4030546" y="4151312"/>
                </a:lnTo>
                <a:lnTo>
                  <a:pt x="0" y="41513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0101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865908" y="2776173"/>
            <a:ext cx="8556184" cy="6514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FFFFFF"/>
                </a:solidFill>
                <a:latin typeface="Telegraf"/>
              </a:rPr>
              <a:t>Solicitação do primeiro nó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4384726" y="4414966"/>
            <a:ext cx="9518548" cy="5039231"/>
          </a:xfrm>
          <a:custGeom>
            <a:avLst/>
            <a:gdLst/>
            <a:ahLst/>
            <a:cxnLst/>
            <a:rect r="r" b="b" t="t" l="l"/>
            <a:pathLst>
              <a:path h="5039231" w="9518548">
                <a:moveTo>
                  <a:pt x="0" y="0"/>
                </a:moveTo>
                <a:lnTo>
                  <a:pt x="9518548" y="0"/>
                </a:lnTo>
                <a:lnTo>
                  <a:pt x="9518548" y="5039231"/>
                </a:lnTo>
                <a:lnTo>
                  <a:pt x="0" y="503923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864930"/>
            <a:ext cx="16230600" cy="10400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7200">
                <a:solidFill>
                  <a:srgbClr val="FFFFFF"/>
                </a:solidFill>
                <a:latin typeface="Telegraf Heavy"/>
              </a:rPr>
              <a:t>CRIAÇÃO DA ÁRVORE BINÁRIA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0101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432621" y="4153896"/>
            <a:ext cx="9422758" cy="5300301"/>
          </a:xfrm>
          <a:custGeom>
            <a:avLst/>
            <a:gdLst/>
            <a:ahLst/>
            <a:cxnLst/>
            <a:rect r="r" b="b" t="t" l="l"/>
            <a:pathLst>
              <a:path h="5300301" w="9422758">
                <a:moveTo>
                  <a:pt x="0" y="0"/>
                </a:moveTo>
                <a:lnTo>
                  <a:pt x="9422758" y="0"/>
                </a:lnTo>
                <a:lnTo>
                  <a:pt x="9422758" y="5300301"/>
                </a:lnTo>
                <a:lnTo>
                  <a:pt x="0" y="530030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971951" y="2651354"/>
            <a:ext cx="12344097" cy="6514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FFFFFF"/>
                </a:solidFill>
                <a:latin typeface="Telegraf"/>
              </a:rPr>
              <a:t>Solicitação da localização do nó subordinado ao nó 4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864930"/>
            <a:ext cx="16230600" cy="10400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7200">
                <a:solidFill>
                  <a:srgbClr val="FFFFFF"/>
                </a:solidFill>
                <a:latin typeface="Telegraf Heavy"/>
              </a:rPr>
              <a:t>CRIAÇÃO DA ÁRVORE BINÁRIA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0101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384726" y="4150515"/>
            <a:ext cx="9518548" cy="5039231"/>
          </a:xfrm>
          <a:custGeom>
            <a:avLst/>
            <a:gdLst/>
            <a:ahLst/>
            <a:cxnLst/>
            <a:rect r="r" b="b" t="t" l="l"/>
            <a:pathLst>
              <a:path h="5039231" w="9518548">
                <a:moveTo>
                  <a:pt x="0" y="0"/>
                </a:moveTo>
                <a:lnTo>
                  <a:pt x="9518548" y="0"/>
                </a:lnTo>
                <a:lnTo>
                  <a:pt x="9518548" y="5039231"/>
                </a:lnTo>
                <a:lnTo>
                  <a:pt x="0" y="503923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971951" y="2651354"/>
            <a:ext cx="12344097" cy="6514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FFFFFF"/>
                </a:solidFill>
                <a:latin typeface="Telegraf"/>
              </a:rPr>
              <a:t>Solicitação do valor do nó à esquerda do nó 4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864930"/>
            <a:ext cx="16230600" cy="10400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7200">
                <a:solidFill>
                  <a:srgbClr val="FFFFFF"/>
                </a:solidFill>
                <a:latin typeface="Telegraf Heavy"/>
              </a:rPr>
              <a:t>CRIAÇÃO DA ÁRVORE BINÁRIA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0101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384726" y="4150515"/>
            <a:ext cx="9518548" cy="5039231"/>
          </a:xfrm>
          <a:custGeom>
            <a:avLst/>
            <a:gdLst/>
            <a:ahLst/>
            <a:cxnLst/>
            <a:rect r="r" b="b" t="t" l="l"/>
            <a:pathLst>
              <a:path h="5039231" w="9518548">
                <a:moveTo>
                  <a:pt x="0" y="0"/>
                </a:moveTo>
                <a:lnTo>
                  <a:pt x="9518548" y="0"/>
                </a:lnTo>
                <a:lnTo>
                  <a:pt x="9518548" y="5039231"/>
                </a:lnTo>
                <a:lnTo>
                  <a:pt x="0" y="503923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971951" y="2651354"/>
            <a:ext cx="12344097" cy="6514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FFFFFF"/>
                </a:solidFill>
                <a:latin typeface="Telegraf"/>
              </a:rPr>
              <a:t>Solicitação da localização do nó subordinado ao nó 3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864930"/>
            <a:ext cx="16230600" cy="10400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7200">
                <a:solidFill>
                  <a:srgbClr val="FFFFFF"/>
                </a:solidFill>
                <a:latin typeface="Telegraf Heavy"/>
              </a:rPr>
              <a:t>CRIAÇÃO DA ÁRVORE BINÁRIA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0101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384726" y="4150515"/>
            <a:ext cx="9518548" cy="5039231"/>
          </a:xfrm>
          <a:custGeom>
            <a:avLst/>
            <a:gdLst/>
            <a:ahLst/>
            <a:cxnLst/>
            <a:rect r="r" b="b" t="t" l="l"/>
            <a:pathLst>
              <a:path h="5039231" w="9518548">
                <a:moveTo>
                  <a:pt x="0" y="0"/>
                </a:moveTo>
                <a:lnTo>
                  <a:pt x="9518548" y="0"/>
                </a:lnTo>
                <a:lnTo>
                  <a:pt x="9518548" y="5039231"/>
                </a:lnTo>
                <a:lnTo>
                  <a:pt x="0" y="503923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971951" y="2651354"/>
            <a:ext cx="12344097" cy="6514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FFFFFF"/>
                </a:solidFill>
                <a:latin typeface="Telegraf"/>
              </a:rPr>
              <a:t>Solicitação da localização do nó subordinado ao nó 4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864930"/>
            <a:ext cx="16230600" cy="10400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7200">
                <a:solidFill>
                  <a:srgbClr val="FFFFFF"/>
                </a:solidFill>
                <a:latin typeface="Telegraf Heavy"/>
              </a:rPr>
              <a:t>CRIAÇÃO DA ÁRVORE BINÁRIA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0101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384726" y="4150515"/>
            <a:ext cx="9518548" cy="5039231"/>
          </a:xfrm>
          <a:custGeom>
            <a:avLst/>
            <a:gdLst/>
            <a:ahLst/>
            <a:cxnLst/>
            <a:rect r="r" b="b" t="t" l="l"/>
            <a:pathLst>
              <a:path h="5039231" w="9518548">
                <a:moveTo>
                  <a:pt x="0" y="0"/>
                </a:moveTo>
                <a:lnTo>
                  <a:pt x="9518548" y="0"/>
                </a:lnTo>
                <a:lnTo>
                  <a:pt x="9518548" y="5039231"/>
                </a:lnTo>
                <a:lnTo>
                  <a:pt x="0" y="503923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971951" y="2651354"/>
            <a:ext cx="12344097" cy="6514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FFFFFF"/>
                </a:solidFill>
                <a:latin typeface="Telegraf"/>
              </a:rPr>
              <a:t>Solicitação da localização do nó subordinado ao nó 5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864930"/>
            <a:ext cx="16230600" cy="10400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7200">
                <a:solidFill>
                  <a:srgbClr val="FFFFFF"/>
                </a:solidFill>
                <a:latin typeface="Telegraf Heavy"/>
              </a:rPr>
              <a:t>CRIAÇÃO DA ÁRVORE BINÁRIA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0101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384726" y="4150515"/>
            <a:ext cx="9518548" cy="5039231"/>
          </a:xfrm>
          <a:custGeom>
            <a:avLst/>
            <a:gdLst/>
            <a:ahLst/>
            <a:cxnLst/>
            <a:rect r="r" b="b" t="t" l="l"/>
            <a:pathLst>
              <a:path h="5039231" w="9518548">
                <a:moveTo>
                  <a:pt x="0" y="0"/>
                </a:moveTo>
                <a:lnTo>
                  <a:pt x="9518548" y="0"/>
                </a:lnTo>
                <a:lnTo>
                  <a:pt x="9518548" y="5039231"/>
                </a:lnTo>
                <a:lnTo>
                  <a:pt x="0" y="503923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971951" y="2651354"/>
            <a:ext cx="12344097" cy="6514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FFFFFF"/>
                </a:solidFill>
                <a:latin typeface="Telegraf"/>
              </a:rPr>
              <a:t>Solicitação da localização do nó subordinado ao nó 8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864930"/>
            <a:ext cx="16230600" cy="10400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7200">
                <a:solidFill>
                  <a:srgbClr val="FFFFFF"/>
                </a:solidFill>
                <a:latin typeface="Telegraf Heavy"/>
              </a:rPr>
              <a:t>CRIAÇÃO DA ÁRVORE BINÁRIA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0101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384726" y="4150515"/>
            <a:ext cx="9518548" cy="5039231"/>
          </a:xfrm>
          <a:custGeom>
            <a:avLst/>
            <a:gdLst/>
            <a:ahLst/>
            <a:cxnLst/>
            <a:rect r="r" b="b" t="t" l="l"/>
            <a:pathLst>
              <a:path h="5039231" w="9518548">
                <a:moveTo>
                  <a:pt x="0" y="0"/>
                </a:moveTo>
                <a:lnTo>
                  <a:pt x="9518548" y="0"/>
                </a:lnTo>
                <a:lnTo>
                  <a:pt x="9518548" y="5039231"/>
                </a:lnTo>
                <a:lnTo>
                  <a:pt x="0" y="503923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971951" y="2651354"/>
            <a:ext cx="12344097" cy="6514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FFFFFF"/>
                </a:solidFill>
                <a:latin typeface="Telegraf"/>
              </a:rPr>
              <a:t>Solicitação da localização do nó subordinado ao nó 7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864930"/>
            <a:ext cx="16230600" cy="10400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00"/>
              </a:lnSpc>
            </a:pPr>
            <a:r>
              <a:rPr lang="en-US" sz="7200">
                <a:solidFill>
                  <a:srgbClr val="FFFFFF"/>
                </a:solidFill>
                <a:latin typeface="Telegraf Heavy"/>
              </a:rPr>
              <a:t>CRIAÇÃO DA ÁRVORE BINÁRIA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DAFvgRnJa5o</dc:identifier>
  <dcterms:modified xsi:type="dcterms:W3CDTF">2011-08-01T06:04:30Z</dcterms:modified>
  <cp:revision>1</cp:revision>
  <dc:title>Apresentação ED N3</dc:title>
</cp:coreProperties>
</file>